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DB48"/>
    <a:srgbClr val="63973F"/>
    <a:srgbClr val="578537"/>
    <a:srgbClr val="497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3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71B43-10F7-4F29-83B0-DC3343FDDA4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839D9-514D-451F-A07D-6DA10A69C6B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839D9-514D-451F-A07D-6DA10A69C6B4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C0790-9BA7-46F1-A2BF-2C734A13981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D0A3F-E0FD-4381-86EF-3833ADA3B33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57" y="0"/>
            <a:ext cx="122706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/>
          <p:cNvSpPr/>
          <p:nvPr/>
        </p:nvSpPr>
        <p:spPr>
          <a:xfrm>
            <a:off x="3500120" y="-304800"/>
            <a:ext cx="8101965" cy="155829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dirty="0" err="1">
              <a:solidFill>
                <a:srgbClr val="49712D"/>
              </a:solidFill>
            </a:endParaRPr>
          </a:p>
          <a:p>
            <a:pPr algn="ctr"/>
            <a:r>
              <a:rPr lang="ru-RU" sz="3600" b="1" dirty="0" err="1">
                <a:solidFill>
                  <a:srgbClr val="49712D"/>
                </a:solidFill>
              </a:rPr>
              <a:t>МКОУ «Быковская СШ №2»(ДГ)</a:t>
            </a:r>
            <a:endParaRPr lang="ru-RU" sz="3600" b="1" dirty="0" err="1">
              <a:solidFill>
                <a:srgbClr val="49712D"/>
              </a:solidFill>
            </a:endParaRPr>
          </a:p>
          <a:p>
            <a:pPr algn="ctr"/>
            <a:r>
              <a:rPr lang="ru-RU" sz="3600" b="1" dirty="0" err="1">
                <a:solidFill>
                  <a:srgbClr val="49712D"/>
                </a:solidFill>
              </a:rPr>
              <a:t>Быковского муниципального района</a:t>
            </a:r>
            <a:endParaRPr lang="ru-RU" sz="3600" b="1" dirty="0" err="1">
              <a:solidFill>
                <a:srgbClr val="49712D"/>
              </a:solidFill>
            </a:endParaRPr>
          </a:p>
          <a:p>
            <a:pPr algn="ctr"/>
            <a:endParaRPr lang="ru-RU" sz="3600" b="1" dirty="0" err="1">
              <a:solidFill>
                <a:srgbClr val="49712D"/>
              </a:solidFill>
            </a:endParaRPr>
          </a:p>
          <a:p>
            <a:pPr algn="ctr"/>
            <a:r>
              <a:rPr lang="ru-RU" sz="3600" b="1" dirty="0" err="1">
                <a:solidFill>
                  <a:srgbClr val="49712D"/>
                </a:solidFill>
              </a:rPr>
              <a:t>Эколята</a:t>
            </a:r>
            <a:r>
              <a:rPr lang="ru-RU" sz="3600" b="1" dirty="0">
                <a:solidFill>
                  <a:srgbClr val="49712D"/>
                </a:solidFill>
              </a:rPr>
              <a:t>- друзья и защитники природы</a:t>
            </a:r>
            <a:endParaRPr lang="ru-RU" sz="3600" b="1" dirty="0">
              <a:solidFill>
                <a:srgbClr val="49712D"/>
              </a:solidFill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8150942" y="5614219"/>
            <a:ext cx="3795252" cy="11356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Выполнили: воспитатели Миронова Э.Б.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Павлова Т.Г.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/>
          <p:cNvSpPr/>
          <p:nvPr/>
        </p:nvSpPr>
        <p:spPr>
          <a:xfrm>
            <a:off x="0" y="91440"/>
            <a:ext cx="7455693" cy="65846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953" y="324137"/>
            <a:ext cx="7455693" cy="6858000"/>
          </a:xfrm>
        </p:spPr>
        <p:txBody>
          <a:bodyPr>
            <a:normAutofit fontScale="90000"/>
          </a:bodyPr>
          <a:lstStyle/>
          <a:p>
            <a:pPr>
              <a:spcAft>
                <a:spcPts val="1200"/>
              </a:spcAft>
            </a:pPr>
            <a:r>
              <a:rPr lang="ru-RU" sz="2200" b="1" i="0" dirty="0">
                <a:effectLst/>
                <a:latin typeface="YS Text"/>
              </a:rPr>
              <a:t>День защитника природы</a:t>
            </a:r>
            <a:r>
              <a:rPr lang="ru-RU" sz="2200" b="0" i="0" dirty="0">
                <a:effectLst/>
                <a:latin typeface="YS Text"/>
              </a:rPr>
              <a:t> в МКОУ «Быковская СШ №2» стал настоящим праздником заботы о природе! Группа «Радуга» организовала масштабную экологическую акцию, полную добрых дел и полезных мероприятий.</a:t>
            </a:r>
            <a:br>
              <a:rPr lang="ru-RU" sz="2200" b="0" i="0" dirty="0">
                <a:effectLst/>
                <a:latin typeface="YS Text"/>
              </a:rPr>
            </a:br>
            <a:r>
              <a:rPr lang="ru-RU" sz="2200" b="1" i="0" dirty="0">
                <a:effectLst/>
                <a:latin typeface="YS Text"/>
              </a:rPr>
              <a:t>Юные экологи</a:t>
            </a:r>
            <a:r>
              <a:rPr lang="ru-RU" sz="2200" b="0" i="0" dirty="0">
                <a:effectLst/>
                <a:latin typeface="YS Text"/>
              </a:rPr>
              <a:t> с большим энтузиазмом участвовали во всех мероприятиях: мастерили и развешивали уютные скворечники для птиц, высаживали яркие цветы и проводили уборку на территории. Каждое дело было наполнено любовью к природе и желанием сделать мир вокруг чище и красивее.</a:t>
            </a:r>
            <a:br>
              <a:rPr lang="ru-RU" sz="2200" b="0" i="0" dirty="0">
                <a:effectLst/>
                <a:latin typeface="YS Text"/>
              </a:rPr>
            </a:br>
            <a:r>
              <a:rPr lang="ru-RU" sz="2200" b="1" i="0" dirty="0">
                <a:effectLst/>
                <a:latin typeface="YS Text"/>
              </a:rPr>
              <a:t>Особенной традицией</a:t>
            </a:r>
            <a:r>
              <a:rPr lang="ru-RU" sz="2200" b="0" i="0" dirty="0">
                <a:effectLst/>
                <a:latin typeface="YS Text"/>
              </a:rPr>
              <a:t> этого дня стало то, что во время всех работ ребята весело напевали «Гимн </a:t>
            </a:r>
            <a:r>
              <a:rPr lang="ru-RU" sz="2200" dirty="0" err="1">
                <a:latin typeface="YS Text"/>
              </a:rPr>
              <a:t>Э</a:t>
            </a:r>
            <a:r>
              <a:rPr lang="ru-RU" sz="2200" b="0" i="0" dirty="0" err="1">
                <a:effectLst/>
                <a:latin typeface="YS Text"/>
              </a:rPr>
              <a:t>колят</a:t>
            </a:r>
            <a:r>
              <a:rPr lang="ru-RU" sz="2200" b="0" i="0" dirty="0">
                <a:effectLst/>
                <a:latin typeface="YS Text"/>
              </a:rPr>
              <a:t>», который придавал им сил и хорошего настроения. Вместе с воспитателями </a:t>
            </a:r>
            <a:r>
              <a:rPr lang="ru-RU" sz="2200" dirty="0">
                <a:latin typeface="YS Text"/>
              </a:rPr>
              <a:t>дети </a:t>
            </a:r>
            <a:r>
              <a:rPr lang="ru-RU" sz="2200" b="0" i="0" dirty="0">
                <a:effectLst/>
                <a:latin typeface="YS Text"/>
              </a:rPr>
              <a:t>создали настоящий праздник заботы о природе.</a:t>
            </a:r>
            <a:br>
              <a:rPr lang="ru-RU" sz="2200" b="0" i="0" dirty="0">
                <a:effectLst/>
                <a:latin typeface="YS Text"/>
              </a:rPr>
            </a:br>
            <a:r>
              <a:rPr lang="ru-RU" sz="2200" b="1" i="0" dirty="0">
                <a:effectLst/>
                <a:latin typeface="YS Text"/>
              </a:rPr>
              <a:t>Мы гордимся</a:t>
            </a:r>
            <a:r>
              <a:rPr lang="ru-RU" sz="2200" b="0" i="0" dirty="0">
                <a:effectLst/>
                <a:latin typeface="YS Text"/>
              </a:rPr>
              <a:t> нашими маленькими защитниками природы из группы «Радуга»! Их активность, энтузиазм и любовь к природе – это залог того, что наше будущее будет экологически осознанным и ответственным.</a:t>
            </a:r>
            <a:br>
              <a:rPr lang="ru-RU" b="0" i="0" dirty="0">
                <a:effectLst/>
                <a:latin typeface="YS Text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0" y="0"/>
            <a:ext cx="4470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/>
          <p:cNvSpPr/>
          <p:nvPr/>
        </p:nvSpPr>
        <p:spPr>
          <a:xfrm>
            <a:off x="101600" y="101600"/>
            <a:ext cx="4765040" cy="6146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040" y="416718"/>
            <a:ext cx="4775200" cy="6024563"/>
          </a:xfrm>
        </p:spPr>
        <p:txBody>
          <a:bodyPr>
            <a:normAutofit fontScale="77500" lnSpcReduction="20000"/>
          </a:bodyPr>
          <a:lstStyle/>
          <a:p>
            <a:pPr algn="l">
              <a:spcAft>
                <a:spcPts val="1200"/>
              </a:spcAft>
              <a:buNone/>
            </a:pPr>
            <a:r>
              <a:rPr lang="ru-RU" b="0" i="0" dirty="0">
                <a:effectLst/>
              </a:rPr>
              <a:t>    Под чутким руководством воспитателей наши юные экологи приняли активное участие в создании уютных домиков для пернатых друзей.</a:t>
            </a:r>
            <a:endParaRPr lang="ru-RU" b="0" i="0" dirty="0">
              <a:effectLst/>
            </a:endParaRPr>
          </a:p>
          <a:p>
            <a:pPr algn="l">
              <a:spcAft>
                <a:spcPts val="1200"/>
              </a:spcAft>
              <a:buNone/>
            </a:pPr>
            <a:r>
              <a:rPr lang="ru-RU" b="1" i="0" dirty="0">
                <a:effectLst/>
              </a:rPr>
              <a:t>Вместе с воспитателями </a:t>
            </a:r>
            <a:r>
              <a:rPr lang="ru-RU" b="0" i="0" dirty="0">
                <a:effectLst/>
              </a:rPr>
              <a:t>ребята научились правильно собирать скворечники, соблюдая все необходимые размеры и требования. Каждый скворечник – это результат совместного труда и заботы о природе.</a:t>
            </a:r>
            <a:endParaRPr lang="ru-RU" b="0" i="0" dirty="0">
              <a:effectLst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ru-RU" b="1" i="0" dirty="0">
                <a:effectLst/>
              </a:rPr>
              <a:t>В преддверии Дня защитника природы</a:t>
            </a:r>
            <a:r>
              <a:rPr lang="ru-RU" b="0" i="0" dirty="0">
                <a:effectLst/>
              </a:rPr>
              <a:t> наши воспитанники не только освоили новые навыки работы с деревом, но и поняли важность заботы о пернатых соседях. Теперь в нашем дворе появятся уютные домики для птиц, которые будут радовать нас своим пением.</a:t>
            </a:r>
            <a:endParaRPr lang="ru-RU" b="0" i="0" dirty="0"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0" y="0"/>
            <a:ext cx="4958080" cy="37185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400" y="3040380"/>
            <a:ext cx="5090160" cy="381762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6" name="Соединитель: изогнутый 15"/>
          <p:cNvCxnSpPr/>
          <p:nvPr/>
        </p:nvCxnSpPr>
        <p:spPr>
          <a:xfrm flipV="1">
            <a:off x="5100320" y="863600"/>
            <a:ext cx="1899920" cy="99568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изогнутый 21"/>
          <p:cNvCxnSpPr/>
          <p:nvPr/>
        </p:nvCxnSpPr>
        <p:spPr>
          <a:xfrm>
            <a:off x="4958080" y="2016760"/>
            <a:ext cx="1117600" cy="866140"/>
          </a:xfrm>
          <a:prstGeom prst="curvedConnector3">
            <a:avLst>
              <a:gd name="adj1" fmla="val 64545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/>
          <p:cNvSpPr/>
          <p:nvPr/>
        </p:nvSpPr>
        <p:spPr>
          <a:xfrm>
            <a:off x="152400" y="304800"/>
            <a:ext cx="5181600" cy="6350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440" y="681037"/>
            <a:ext cx="5090160" cy="5750243"/>
          </a:xfrm>
        </p:spPr>
        <p:txBody>
          <a:bodyPr>
            <a:normAutofit fontScale="77500" lnSpcReduction="20000"/>
          </a:bodyPr>
          <a:lstStyle/>
          <a:p>
            <a:pPr algn="l">
              <a:spcAft>
                <a:spcPts val="1200"/>
              </a:spcAft>
              <a:buNone/>
            </a:pPr>
            <a:r>
              <a:rPr lang="ru-RU" b="1" i="0" dirty="0">
                <a:effectLst/>
                <a:latin typeface="YS Text"/>
              </a:rPr>
              <a:t>Весенний праздник</a:t>
            </a:r>
            <a:r>
              <a:rPr lang="ru-RU" b="0" i="0" dirty="0">
                <a:effectLst/>
                <a:latin typeface="YS Text"/>
              </a:rPr>
              <a:t> собрал воспитанников нашего детского сада на важное и доброе дело. В День защитника природы ребята вместе с любимыми воспитателями высадили яркие цветочные клумбы на территории сада.</a:t>
            </a:r>
            <a:endParaRPr lang="ru-RU" b="0" i="0" dirty="0">
              <a:effectLst/>
              <a:latin typeface="YS Text"/>
            </a:endParaRPr>
          </a:p>
          <a:p>
            <a:pPr algn="l">
              <a:spcAft>
                <a:spcPts val="1200"/>
              </a:spcAft>
              <a:buNone/>
            </a:pPr>
            <a:r>
              <a:rPr lang="ru-RU" b="1" i="0" dirty="0">
                <a:effectLst/>
                <a:latin typeface="YS Text"/>
              </a:rPr>
              <a:t>Под чутким руководством</a:t>
            </a:r>
            <a:r>
              <a:rPr lang="ru-RU" b="0" i="0" dirty="0">
                <a:effectLst/>
                <a:latin typeface="YS Text"/>
              </a:rPr>
              <a:t> педагогов малыши с большим энтузиазмом окунулись в процесс посадки. Каждый ребёнок получил возможность посадить свой собственный цветок, полить его и позаботиться о нём.</a:t>
            </a:r>
            <a:endParaRPr lang="ru-RU" b="0" i="0" dirty="0">
              <a:effectLst/>
              <a:latin typeface="YS Text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ru-RU" b="1" i="0" dirty="0">
                <a:effectLst/>
                <a:latin typeface="YS Text"/>
              </a:rPr>
              <a:t>Трудовая деятельность</a:t>
            </a:r>
            <a:r>
              <a:rPr lang="ru-RU" b="0" i="0" dirty="0">
                <a:effectLst/>
                <a:latin typeface="YS Text"/>
              </a:rPr>
              <a:t> в этот день стала настоящим праздником дружбы и заботы о природе. Дети не только узнали много нового о растениях, но и внесли свой вклад в озеленение родного детского сада.</a:t>
            </a:r>
            <a:endParaRPr lang="ru-RU" b="0" i="0" dirty="0">
              <a:effectLst/>
              <a:latin typeface="YS Text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5600" y="96520"/>
            <a:ext cx="4443307" cy="333248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480" y="3164840"/>
            <a:ext cx="4795520" cy="359664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0" name="Соединитель: изогнутый 9"/>
          <p:cNvCxnSpPr/>
          <p:nvPr/>
        </p:nvCxnSpPr>
        <p:spPr>
          <a:xfrm rot="5400000" flipH="1" flipV="1">
            <a:off x="5268039" y="3723719"/>
            <a:ext cx="1076802" cy="74168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11"/>
          <p:cNvCxnSpPr/>
          <p:nvPr/>
        </p:nvCxnSpPr>
        <p:spPr>
          <a:xfrm>
            <a:off x="5435600" y="5191760"/>
            <a:ext cx="1788160" cy="90424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/>
          <p:cNvSpPr/>
          <p:nvPr/>
        </p:nvSpPr>
        <p:spPr>
          <a:xfrm>
            <a:off x="6756400" y="152400"/>
            <a:ext cx="5262880" cy="65430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8340" y="428624"/>
            <a:ext cx="4960620" cy="6307456"/>
          </a:xfrm>
        </p:spPr>
        <p:txBody>
          <a:bodyPr>
            <a:normAutofit fontScale="40000" lnSpcReduction="20000"/>
          </a:bodyPr>
          <a:lstStyle/>
          <a:p>
            <a:pPr algn="l">
              <a:spcAft>
                <a:spcPts val="1200"/>
              </a:spcAft>
              <a:buNone/>
            </a:pPr>
            <a:r>
              <a:rPr lang="ru-RU" sz="5000" b="1" i="0" dirty="0">
                <a:effectLst/>
              </a:rPr>
              <a:t>День защитника природы </a:t>
            </a:r>
            <a:r>
              <a:rPr lang="ru-RU" sz="5000" b="0" i="0" dirty="0">
                <a:effectLst/>
              </a:rPr>
              <a:t>собрал воспитанников нашего детского сада на важное и полезное дело. В День защитника природы ребята вместе с воспитателями провели большую уборку территории.</a:t>
            </a:r>
            <a:endParaRPr lang="ru-RU" sz="5000" b="1" i="0" dirty="0">
              <a:effectLst/>
            </a:endParaRPr>
          </a:p>
          <a:p>
            <a:pPr algn="l">
              <a:spcAft>
                <a:spcPts val="1200"/>
              </a:spcAft>
              <a:buNone/>
            </a:pPr>
            <a:r>
              <a:rPr lang="ru-RU" sz="5000" dirty="0"/>
              <a:t>Д</a:t>
            </a:r>
            <a:r>
              <a:rPr lang="ru-RU" sz="5000" b="0" i="0" dirty="0">
                <a:effectLst/>
              </a:rPr>
              <a:t>ети с большим энтузиазмом взялись за работу. Малыши собирали мусор, подметали дорожки, помогали старшим товарищам приводить территорию в порядок.</a:t>
            </a:r>
            <a:endParaRPr lang="ru-RU" sz="5000" b="0" i="0" dirty="0">
              <a:effectLst/>
            </a:endParaRPr>
          </a:p>
          <a:p>
            <a:pPr algn="l">
              <a:spcAft>
                <a:spcPts val="1200"/>
              </a:spcAft>
              <a:buNone/>
            </a:pPr>
            <a:r>
              <a:rPr lang="ru-RU" sz="5000" b="1" i="0" dirty="0">
                <a:effectLst/>
              </a:rPr>
              <a:t>Трудовой десант</a:t>
            </a:r>
            <a:r>
              <a:rPr lang="ru-RU" sz="5000" b="0" i="0" dirty="0">
                <a:effectLst/>
              </a:rPr>
              <a:t> работал слаженно и дружно. Каждый ребёнок внёс свой вклад в общее дело: кто-то собирал листву, кто-то помогал переносить мусор.</a:t>
            </a:r>
            <a:endParaRPr lang="ru-RU" sz="5000" b="0" i="0" dirty="0">
              <a:effectLst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ru-RU" sz="5000" b="1" i="0" dirty="0">
                <a:effectLst/>
              </a:rPr>
              <a:t>Совместный труд</a:t>
            </a:r>
            <a:r>
              <a:rPr lang="ru-RU" sz="5000" b="0" i="0" dirty="0">
                <a:effectLst/>
              </a:rPr>
              <a:t> не только помог сделать нашу территорию чище и красивее, но и научил детей бережному отношению к природе. Ребята поняли, что каждый может стать защитником окружающей среды, начав с малого.</a:t>
            </a:r>
            <a:endParaRPr lang="ru-RU" sz="5000" b="0" i="0" dirty="0">
              <a:effectLst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161280" cy="38709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160" y="3230880"/>
            <a:ext cx="4714240" cy="353568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0" name="Соединитель: изогнутый 9"/>
          <p:cNvCxnSpPr/>
          <p:nvPr/>
        </p:nvCxnSpPr>
        <p:spPr>
          <a:xfrm rot="10800000">
            <a:off x="5232400" y="762000"/>
            <a:ext cx="1371600" cy="36576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11"/>
          <p:cNvCxnSpPr/>
          <p:nvPr/>
        </p:nvCxnSpPr>
        <p:spPr>
          <a:xfrm rot="5400000">
            <a:off x="5963920" y="2468880"/>
            <a:ext cx="772160" cy="50800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/>
          <p:cNvSpPr/>
          <p:nvPr/>
        </p:nvSpPr>
        <p:spPr>
          <a:xfrm>
            <a:off x="7030720" y="27940"/>
            <a:ext cx="5161280" cy="5974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2480" y="304799"/>
            <a:ext cx="5049520" cy="5872163"/>
          </a:xfrm>
        </p:spPr>
        <p:txBody>
          <a:bodyPr>
            <a:normAutofit fontScale="92500" lnSpcReduction="20000"/>
          </a:bodyPr>
          <a:lstStyle/>
          <a:p>
            <a:pPr algn="l">
              <a:spcAft>
                <a:spcPts val="1200"/>
              </a:spcAft>
              <a:buNone/>
            </a:pPr>
            <a:r>
              <a:rPr lang="ru-RU" b="1" i="0" dirty="0">
                <a:effectLst/>
                <a:latin typeface="YS Text"/>
              </a:rPr>
              <a:t>Весенний праздник</a:t>
            </a:r>
            <a:r>
              <a:rPr lang="ru-RU" b="0" i="0" dirty="0">
                <a:effectLst/>
                <a:latin typeface="YS Text"/>
              </a:rPr>
              <a:t> продолжился на территории детского сада, где ребята вместе с воспитателями торжественно повесили скворечники на деревья. Теперь наши маленькие экологи с нетерпением ждут, когда первые птицы облюбуют новые домики.</a:t>
            </a:r>
            <a:endParaRPr lang="ru-RU" b="0" i="0" dirty="0">
              <a:effectLst/>
              <a:latin typeface="YS Text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ru-RU" b="1" i="0" dirty="0">
                <a:effectLst/>
                <a:latin typeface="YS Text"/>
              </a:rPr>
              <a:t>Забота о природе</a:t>
            </a:r>
            <a:r>
              <a:rPr lang="ru-RU" b="0" i="0" dirty="0">
                <a:effectLst/>
                <a:latin typeface="YS Text"/>
              </a:rPr>
              <a:t> – это не только полезное, но и очень увлекательное занятие, которое помогает детям развивать любовь к окружающему миру и ответственное отношение к его обитателям.</a:t>
            </a:r>
            <a:endParaRPr lang="ru-RU" b="0" i="0" dirty="0">
              <a:effectLst/>
              <a:latin typeface="YS Text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" y="78740"/>
            <a:ext cx="5151120" cy="386334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10483" t="11111"/>
          <a:stretch>
            <a:fillRect/>
          </a:stretch>
        </p:blipFill>
        <p:spPr>
          <a:xfrm>
            <a:off x="1889760" y="3177623"/>
            <a:ext cx="4836160" cy="3601637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0" name="Соединитель: изогнутый 9"/>
          <p:cNvCxnSpPr/>
          <p:nvPr/>
        </p:nvCxnSpPr>
        <p:spPr>
          <a:xfrm rot="10800000">
            <a:off x="5405120" y="467360"/>
            <a:ext cx="1534160" cy="77216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11"/>
          <p:cNvCxnSpPr/>
          <p:nvPr/>
        </p:nvCxnSpPr>
        <p:spPr>
          <a:xfrm rot="5400000">
            <a:off x="6391910" y="2376170"/>
            <a:ext cx="647700" cy="629920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9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DB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9" y="2506663"/>
            <a:ext cx="10878342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лачко с текстом: прямоугольное со скругленными углами 5"/>
          <p:cNvSpPr/>
          <p:nvPr/>
        </p:nvSpPr>
        <p:spPr>
          <a:xfrm>
            <a:off x="579120" y="568960"/>
            <a:ext cx="11165840" cy="2265680"/>
          </a:xfrm>
          <a:prstGeom prst="wedgeRoundRectCallout">
            <a:avLst>
              <a:gd name="adj1" fmla="val -26111"/>
              <a:gd name="adj2" fmla="val 741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49712D"/>
                </a:solidFill>
              </a:rPr>
              <a:t>Вот так прошел наш День защитника природы!</a:t>
            </a:r>
            <a:endParaRPr lang="ru-RU" sz="4000" b="1" dirty="0">
              <a:solidFill>
                <a:srgbClr val="49712D"/>
              </a:solidFill>
            </a:endParaRPr>
          </a:p>
          <a:p>
            <a:pPr algn="ctr"/>
            <a:r>
              <a:rPr lang="ru-RU" sz="4000" b="1" dirty="0">
                <a:solidFill>
                  <a:srgbClr val="49712D"/>
                </a:solidFill>
              </a:rPr>
              <a:t>Всем спасибо за внимание!</a:t>
            </a:r>
            <a:endParaRPr lang="ru-RU" sz="4000" b="1" dirty="0">
              <a:solidFill>
                <a:srgbClr val="49712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3327</Words>
  <Application>WPS Presentation</Application>
  <PresentationFormat>Широкоэкранный</PresentationFormat>
  <Paragraphs>33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SimSun</vt:lpstr>
      <vt:lpstr>Wingdings</vt:lpstr>
      <vt:lpstr>YS Text</vt:lpstr>
      <vt:lpstr>Segoe Print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День защитника природы в «МКОУ Быковская СОШ №2» стал настоящим праздником заботы о природе! Группа «Радуга» организовала масштабную экологическую акцию, полную добрых дел и полезных мероприятий. Юные экологи с большим энтузиазмом участвовали во всех мероприятиях: мастерили и развешивали уютные скворечники для птиц, высаживали яркие цветы и проводили уборку на территории. Каждое дело было наполнено любовью к природе и желанием сделать мир вокруг чище и красивее. Особенной традицией этого дня стало то, что во время всех работ ребята весело напевали «Гимн Эколят», который придавал им сил и хорошего настроения. Вместе с воспитателями дети создали настоящий праздник заботы о природе. Мы гордимся нашими маленькими защитниками природы из группы «Радуга»! Их активность, энтузиазм и любовь к природе – это залог того, что наше будущее будет экологически осознанным и ответственным.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Полина вроде</dc:creator>
  <cp:lastModifiedBy>Администратор</cp:lastModifiedBy>
  <cp:revision>4</cp:revision>
  <dcterms:created xsi:type="dcterms:W3CDTF">2025-04-26T17:06:00Z</dcterms:created>
  <dcterms:modified xsi:type="dcterms:W3CDTF">2025-04-27T18:03:14Z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E038215211884B359A5937759171B79F_13</vt:lpwstr>
  </property>
  <property fmtid="{D5CDD505-2E9C-101B-9397-08002B2CF9AE}" pid="3" name="KSOProductBuildVer">
    <vt:lpwstr>1049-12.2.0.20795</vt:lpwstr>
  </property>
</Properties>
</file>